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5" autoAdjust="0"/>
  </p:normalViewPr>
  <p:slideViewPr>
    <p:cSldViewPr>
      <p:cViewPr>
        <p:scale>
          <a:sx n="60" d="100"/>
          <a:sy n="60" d="100"/>
        </p:scale>
        <p:origin x="-162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48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ocuments\Mairie%20MELLES\Eau%20Melles\prix%20eau%20mel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7619910423896259"/>
          <c:y val="0.12175674925008338"/>
          <c:w val="0.78576046016673529"/>
          <c:h val="0.71662926341517641"/>
        </c:manualLayout>
      </c:layout>
      <c:barChart>
        <c:barDir val="col"/>
        <c:grouping val="clustered"/>
        <c:ser>
          <c:idx val="0"/>
          <c:order val="0"/>
          <c:tx>
            <c:v>Prix de l'eau à Melles</c:v>
          </c:tx>
          <c:cat>
            <c:numLit>
              <c:formatCode>General</c:formatCode>
              <c:ptCount val="12"/>
              <c:pt idx="0">
                <c:v>2002</c:v>
              </c:pt>
              <c:pt idx="1">
                <c:v>2003</c:v>
              </c:pt>
              <c:pt idx="2">
                <c:v>2004</c:v>
              </c:pt>
              <c:pt idx="3">
                <c:v>2005</c:v>
              </c:pt>
              <c:pt idx="4">
                <c:v>2006</c:v>
              </c:pt>
              <c:pt idx="5">
                <c:v>2007</c:v>
              </c:pt>
              <c:pt idx="6">
                <c:v>2008</c:v>
              </c:pt>
              <c:pt idx="7">
                <c:v>2009</c:v>
              </c:pt>
              <c:pt idx="8">
                <c:v>2010</c:v>
              </c:pt>
              <c:pt idx="9">
                <c:v>2011</c:v>
              </c:pt>
              <c:pt idx="10">
                <c:v>2012</c:v>
              </c:pt>
              <c:pt idx="11">
                <c:v>2013</c:v>
              </c:pt>
            </c:numLit>
          </c:cat>
          <c:val>
            <c:numRef>
              <c:f>Feuil1!$B$1:$B$12</c:f>
              <c:numCache>
                <c:formatCode>General</c:formatCode>
                <c:ptCount val="12"/>
                <c:pt idx="0" formatCode="#,##0.00\ &quot;€&quot;;[Red]\-#,##0.00\ &quot;€&quot;">
                  <c:v>27.439999999999987</c:v>
                </c:pt>
                <c:pt idx="1">
                  <c:v>43</c:v>
                </c:pt>
                <c:pt idx="2">
                  <c:v>50</c:v>
                </c:pt>
                <c:pt idx="3">
                  <c:v>55</c:v>
                </c:pt>
                <c:pt idx="4">
                  <c:v>60</c:v>
                </c:pt>
                <c:pt idx="5">
                  <c:v>80</c:v>
                </c:pt>
                <c:pt idx="6">
                  <c:v>120</c:v>
                </c:pt>
                <c:pt idx="7">
                  <c:v>135</c:v>
                </c:pt>
                <c:pt idx="8">
                  <c:v>135</c:v>
                </c:pt>
                <c:pt idx="9">
                  <c:v>135</c:v>
                </c:pt>
                <c:pt idx="10">
                  <c:v>135</c:v>
                </c:pt>
                <c:pt idx="11">
                  <c:v>180</c:v>
                </c:pt>
              </c:numCache>
            </c:numRef>
          </c:val>
        </c:ser>
        <c:axId val="83043456"/>
        <c:axId val="83044992"/>
      </c:barChart>
      <c:catAx>
        <c:axId val="83043456"/>
        <c:scaling>
          <c:orientation val="minMax"/>
        </c:scaling>
        <c:axPos val="b"/>
        <c:numFmt formatCode="General" sourceLinked="1"/>
        <c:tickLblPos val="nextTo"/>
        <c:crossAx val="83044992"/>
        <c:crosses val="autoZero"/>
        <c:auto val="1"/>
        <c:lblAlgn val="ctr"/>
        <c:lblOffset val="100"/>
        <c:tickMarkSkip val="2"/>
      </c:catAx>
      <c:valAx>
        <c:axId val="83044992"/>
        <c:scaling>
          <c:orientation val="minMax"/>
        </c:scaling>
        <c:axPos val="l"/>
        <c:majorGridlines/>
        <c:numFmt formatCode="#,##0.00\ &quot;€&quot;;[Red]\-#,##0.00\ &quot;€&quot;" sourceLinked="1"/>
        <c:tickLblPos val="nextTo"/>
        <c:crossAx val="83043456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0E07B-76CE-4283-8DAE-73225EE6828F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FBEEC-75E9-41E0-AA2E-B1B0D3F60D2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5F98F-735C-4398-A62B-AC577BBD9FE6}" type="datetimeFigureOut">
              <a:rPr lang="fr-FR" smtClean="0"/>
              <a:pPr/>
              <a:t>24/02/2014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9C6F0-5F30-43C5-95B3-EFE0B320499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395536" y="1700808"/>
          <a:ext cx="36004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:\Users\Utilisateur\Documents\Mairie MELLES\cm melles petits 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132856"/>
            <a:ext cx="3600400" cy="2689753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51520" y="5157192"/>
            <a:ext cx="43204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 smtClean="0"/>
              <a:t>2013 :  estimation proposé* par le SMEA dans le cas de la réalisation des travaux envisagés (raccordement de réseaux, protection des captages, traitements), ce qui correspond à une augmentation  du prix de 30% par rapport à  l’année 2012. </a:t>
            </a:r>
          </a:p>
          <a:p>
            <a:r>
              <a:rPr lang="fr-FR" sz="1000" dirty="0" smtClean="0"/>
              <a:t>La facture que vous recevez début 2014, correspond à votre abonnement 2012.</a:t>
            </a:r>
          </a:p>
          <a:p>
            <a:endParaRPr lang="fr-FR" sz="1000" dirty="0" smtClean="0"/>
          </a:p>
          <a:p>
            <a:pPr algn="ctr"/>
            <a:r>
              <a:rPr lang="fr-FR" sz="1000" b="1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716016" y="1772816"/>
            <a:ext cx="3888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/>
              <a:t>Travaux envisagés  par l’actuel conseil municipal</a:t>
            </a:r>
          </a:p>
        </p:txBody>
      </p:sp>
      <p:sp>
        <p:nvSpPr>
          <p:cNvPr id="9" name="Rectangle 8"/>
          <p:cNvSpPr/>
          <p:nvPr/>
        </p:nvSpPr>
        <p:spPr>
          <a:xfrm>
            <a:off x="899592" y="1772816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/>
              <a:t>Montant de l’abonnement forfaitaire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99592" y="908720"/>
            <a:ext cx="72728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400" dirty="0" smtClean="0"/>
              <a:t>"</a:t>
            </a:r>
            <a:r>
              <a:rPr lang="fr-FR" sz="1400" dirty="0" smtClean="0">
                <a:solidFill>
                  <a:srgbClr val="FF0000"/>
                </a:solidFill>
              </a:rPr>
              <a:t>L'eau paie l'eau </a:t>
            </a:r>
            <a:r>
              <a:rPr lang="fr-FR" sz="1400" dirty="0" smtClean="0"/>
              <a:t>" : les usagers supportent, par leurs factures d'eau, l'essentiel des dépenses liées à la gestion de l'eau qu'ils consomment ; le budget des communes, pour les services de l'eau et de l'assainissement, doit être autonome, les recettes équilibrant les dépenses.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5157192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000" dirty="0" smtClean="0"/>
              <a:t>Tout usager d'un service d'eau potable est en droit d'exiger la fourniture d'une eau propre à la consommation. </a:t>
            </a:r>
          </a:p>
          <a:p>
            <a:r>
              <a:rPr lang="fr-FR" sz="1000" dirty="0" smtClean="0"/>
              <a:t>Il ne suffit pas qu'une collectivité ait tout mis en œuvre pour délivrer de l'eau potable, cette eau doit être effectivement potable. </a:t>
            </a:r>
            <a:r>
              <a:rPr lang="fr-FR" sz="1000" b="1" dirty="0" smtClean="0">
                <a:solidFill>
                  <a:srgbClr val="FF0000"/>
                </a:solidFill>
              </a:rPr>
              <a:t>Le service d’eau potable a une obligation de résultat.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1600" y="1556792"/>
            <a:ext cx="72728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La distribution et la collecte des eaux sont des services locaux, leurs prix sont donc établis localement.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0" y="5085184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88640"/>
            <a:ext cx="720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/>
          <p:cNvSpPr txBox="1"/>
          <p:nvPr/>
        </p:nvSpPr>
        <p:spPr>
          <a:xfrm>
            <a:off x="1331640" y="188640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Bradley Hand ITC" pitchFamily="66" charset="0"/>
              </a:rPr>
              <a:t>MELLES</a:t>
            </a:r>
          </a:p>
          <a:p>
            <a:pPr algn="ctr"/>
            <a:r>
              <a:rPr lang="fr-FR" sz="2400" b="1" dirty="0" smtClean="0">
                <a:latin typeface="Bradley Hand ITC" pitchFamily="66" charset="0"/>
              </a:rPr>
              <a:t>L’eau  potable</a:t>
            </a:r>
            <a:endParaRPr lang="fr-FR" sz="2400" b="1" dirty="0">
              <a:latin typeface="Bradley Hand ITC" pitchFamily="66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187624" y="6021288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L’eau, une richesse à préserver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</TotalTime>
  <Words>202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L’eau,  une richesse à préserver</dc:title>
  <dc:creator>Utilisateur</dc:creator>
  <cp:lastModifiedBy>Utilisateur</cp:lastModifiedBy>
  <cp:revision>229</cp:revision>
  <dcterms:created xsi:type="dcterms:W3CDTF">2014-02-09T12:13:47Z</dcterms:created>
  <dcterms:modified xsi:type="dcterms:W3CDTF">2014-02-24T15:29:52Z</dcterms:modified>
</cp:coreProperties>
</file>